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ANTYBIOTYKOWA PROFILAKTYKA OKOŁOOPERACYJNA I OKOŁOPORODOWA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dirty="0"/>
              <a:t>Lek. Karolina </a:t>
            </a:r>
            <a:r>
              <a:rPr lang="pl-PL" dirty="0" err="1"/>
              <a:t>Balawajder</a:t>
            </a:r>
            <a:endParaRPr lang="pl-PL" dirty="0"/>
          </a:p>
          <a:p>
            <a:endParaRPr lang="pl-PL" dirty="0"/>
          </a:p>
          <a:p>
            <a:r>
              <a:rPr lang="pl-PL"/>
              <a:t>30 </a:t>
            </a:r>
            <a:r>
              <a:rPr lang="pl-PL" smtClean="0"/>
              <a:t>października </a:t>
            </a:r>
            <a:r>
              <a:rPr lang="pl-PL" dirty="0"/>
              <a:t>2018</a:t>
            </a:r>
          </a:p>
          <a:p>
            <a:r>
              <a:rPr lang="pl-PL" dirty="0"/>
              <a:t>Szpital im. Dr Romana Grzeszczaka w </a:t>
            </a:r>
            <a:r>
              <a:rPr lang="pl-PL" dirty="0" err="1"/>
              <a:t>słupcy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970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 przypadku zastosowania </a:t>
            </a:r>
            <a:r>
              <a:rPr lang="pl-PL" b="1" dirty="0" err="1"/>
              <a:t>cefalosporyn</a:t>
            </a:r>
            <a:r>
              <a:rPr lang="pl-PL" dirty="0"/>
              <a:t>, antybiotyk powinien być podany w </a:t>
            </a:r>
            <a:r>
              <a:rPr lang="pl-PL" b="1" dirty="0"/>
              <a:t>przedziale </a:t>
            </a:r>
            <a:r>
              <a:rPr lang="pl-PL" b="1" dirty="0" smtClean="0"/>
              <a:t>0-60 </a:t>
            </a:r>
            <a:r>
              <a:rPr lang="pl-PL" b="1" dirty="0"/>
              <a:t>minut</a:t>
            </a:r>
            <a:r>
              <a:rPr lang="pl-PL" dirty="0"/>
              <a:t> przed nacięciem powłok skórnych. </a:t>
            </a:r>
          </a:p>
          <a:p>
            <a:r>
              <a:rPr lang="pl-PL" dirty="0"/>
              <a:t>2. W sytuacji, gdy podawana </a:t>
            </a:r>
            <a:r>
              <a:rPr lang="pl-PL" b="1" dirty="0"/>
              <a:t>jest wankomycyna lub lek z grupy </a:t>
            </a:r>
            <a:r>
              <a:rPr lang="pl-PL" b="1" dirty="0" err="1"/>
              <a:t>fluorochinolonów</a:t>
            </a:r>
            <a:r>
              <a:rPr lang="pl-PL" dirty="0"/>
              <a:t>, antybiotyk powinien być podany w </a:t>
            </a:r>
            <a:r>
              <a:rPr lang="pl-PL" b="1" dirty="0"/>
              <a:t>przedziale 60-120 minut przed zabiegiem. </a:t>
            </a:r>
            <a:endParaRPr lang="pl-PL" dirty="0"/>
          </a:p>
          <a:p>
            <a:r>
              <a:rPr lang="pl-PL" dirty="0"/>
              <a:t>3. W sytuacji, gdy do profilaktyki wybrano </a:t>
            </a:r>
            <a:r>
              <a:rPr lang="pl-PL" b="1" dirty="0" err="1"/>
              <a:t>metronidazol</a:t>
            </a:r>
            <a:r>
              <a:rPr lang="pl-PL" dirty="0"/>
              <a:t>, dożylny wlew tego leku powinien zostać zakończony </a:t>
            </a:r>
            <a:r>
              <a:rPr lang="pl-PL" b="1" dirty="0"/>
              <a:t>godzinę</a:t>
            </a:r>
            <a:r>
              <a:rPr lang="pl-PL" dirty="0"/>
              <a:t> przed planowanym </a:t>
            </a:r>
            <a:r>
              <a:rPr lang="pl-PL" dirty="0" smtClean="0"/>
              <a:t>zabiegiem (czas wlewu 30-60 minut). </a:t>
            </a:r>
            <a:endParaRPr lang="pl-PL" dirty="0"/>
          </a:p>
          <a:p>
            <a:r>
              <a:rPr lang="pl-PL" dirty="0"/>
              <a:t>4. W zabiegach operacyjnych, w których zakłada się opaskę uciskową (zabiegi ortopedyczne) stosowane w profilaktyce </a:t>
            </a:r>
            <a:r>
              <a:rPr lang="pl-PL" b="1" dirty="0" err="1"/>
              <a:t>cefalosporyny</a:t>
            </a:r>
            <a:r>
              <a:rPr lang="pl-PL" b="1" dirty="0"/>
              <a:t> powinny być podane 5-15 minut</a:t>
            </a:r>
            <a:r>
              <a:rPr lang="pl-PL" dirty="0"/>
              <a:t> przed założeniem opaski.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1477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Profilaktyka </a:t>
            </a:r>
            <a:r>
              <a:rPr lang="pl-PL" dirty="0" err="1"/>
              <a:t>okołoperacyjna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Organizacja podawania antybiotyków w profilaktyce</a:t>
            </a:r>
          </a:p>
          <a:p>
            <a:pPr>
              <a:buFontTx/>
              <a:buChar char="-"/>
            </a:pPr>
            <a:r>
              <a:rPr lang="pl-PL" dirty="0" err="1" smtClean="0"/>
              <a:t>cefazolina</a:t>
            </a:r>
            <a:r>
              <a:rPr lang="pl-PL" dirty="0" smtClean="0"/>
              <a:t> – najlepiej na bloku operacyjnym</a:t>
            </a:r>
          </a:p>
          <a:p>
            <a:pPr fontAlgn="t">
              <a:buFontTx/>
              <a:buChar char="-"/>
            </a:pPr>
            <a:r>
              <a:rPr lang="pl-PL" dirty="0" smtClean="0"/>
              <a:t>lekarz </a:t>
            </a:r>
            <a:r>
              <a:rPr lang="pl-PL" dirty="0"/>
              <a:t>leczący pacjenta zleca i wpisuje w kartę zleceń stosowaną antybiotykoterapię okołooperacyjną – dawka i czas podania </a:t>
            </a:r>
            <a:r>
              <a:rPr lang="pl-PL" dirty="0" smtClean="0"/>
              <a:t>leku</a:t>
            </a:r>
            <a:endParaRPr lang="pl-PL" dirty="0"/>
          </a:p>
          <a:p>
            <a:pPr>
              <a:buFontTx/>
              <a:buChar char="-"/>
            </a:pPr>
            <a:r>
              <a:rPr lang="pl-PL" dirty="0" smtClean="0"/>
              <a:t>Lek podawany przez pielęgniarki / położne na bloku lub oddziale (zależy od rodzaju </a:t>
            </a:r>
            <a:r>
              <a:rPr lang="pl-PL" dirty="0" err="1" smtClean="0"/>
              <a:t>antybotyki</a:t>
            </a: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68331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Profilaktyka okołoporodowa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Celem antybiotykowej profilaktyki okołoporodowej jest zminimalizowanie ryzyka wystąpienia zakażeń u </a:t>
            </a:r>
            <a:r>
              <a:rPr lang="pl-PL" dirty="0" smtClean="0"/>
              <a:t>noworodków i matki</a:t>
            </a:r>
            <a:endParaRPr lang="pl-PL" dirty="0"/>
          </a:p>
          <a:p>
            <a:pPr fontAlgn="t"/>
            <a:r>
              <a:rPr lang="pl-PL" dirty="0"/>
              <a:t>D</a:t>
            </a:r>
            <a:r>
              <a:rPr lang="pl-PL" dirty="0" smtClean="0"/>
              <a:t>otyczy</a:t>
            </a:r>
            <a:endParaRPr lang="pl-PL" dirty="0"/>
          </a:p>
          <a:p>
            <a:pPr marL="0" indent="0" fontAlgn="t">
              <a:buNone/>
            </a:pPr>
            <a:r>
              <a:rPr lang="pl-PL" dirty="0"/>
              <a:t>- pacjentek ciężarnych, u których poród rozwiązany jest cięciem cesarskim</a:t>
            </a:r>
          </a:p>
          <a:p>
            <a:pPr marL="0" indent="0" fontAlgn="t">
              <a:buNone/>
            </a:pPr>
            <a:r>
              <a:rPr lang="pl-PL" dirty="0"/>
              <a:t>- pacjentek ciężarnych przed porodem zabiegowym, przy ręcznym wydobyciu łożyska, przy łyżeczkowaniu jamy macicy</a:t>
            </a:r>
          </a:p>
          <a:p>
            <a:pPr marL="0" indent="0" fontAlgn="t">
              <a:buNone/>
            </a:pPr>
            <a:r>
              <a:rPr lang="pl-PL" dirty="0"/>
              <a:t>- pacjentek ciężarnych z potwierdzonym lub niewykluczonym nosicielstwem paciorkowców grupy B (GBS)</a:t>
            </a:r>
          </a:p>
          <a:p>
            <a:pPr marL="0" indent="0" fontAlgn="t">
              <a:buNone/>
            </a:pPr>
            <a:r>
              <a:rPr lang="pl-PL" dirty="0"/>
              <a:t>- ciężarnych, u których doszło do przedwczesnego pęknięcia błon płodowych (PROM).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6834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Profilaktyka przed porodem siłami natury u pacjentek GBS (+)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 smtClean="0"/>
              <a:t>WSKAZANIA</a:t>
            </a:r>
          </a:p>
          <a:p>
            <a:r>
              <a:rPr lang="pl-PL" dirty="0" smtClean="0"/>
              <a:t>wystąpienie </a:t>
            </a:r>
            <a:r>
              <a:rPr lang="pl-PL" dirty="0"/>
              <a:t>inwazyjnego zakażenie GBS u noworodka we wcześniejszych ciążach</a:t>
            </a:r>
          </a:p>
          <a:p>
            <a:r>
              <a:rPr lang="pl-PL" dirty="0"/>
              <a:t>- infekcja układu moczowego GBS lub znamienna bakteriuria GBS w aktualnej lub wcześniejszych ciążach</a:t>
            </a:r>
          </a:p>
          <a:p>
            <a:r>
              <a:rPr lang="pl-PL" dirty="0"/>
              <a:t>- dodatni wynik badania w kierunku GBS z wymazu pochwy i odbytu u ciężarnej – wykonanego w 33-37 tygodniem ciąży (badanie wykonane przed 33 tygodniem ciąży uważa się za nieważne)</a:t>
            </a:r>
          </a:p>
          <a:p>
            <a:r>
              <a:rPr lang="pl-PL" dirty="0"/>
              <a:t>- dodatni wynik posiewu w kierunku GBS pobrany przy przyjęciu do szpitala</a:t>
            </a:r>
          </a:p>
          <a:p>
            <a:r>
              <a:rPr lang="pl-PL" dirty="0"/>
              <a:t>- nieznany wynik badania przesiewowego w kierunku GBS, zwłaszcza gdy współistnieją inne okołoporodowe czynniki ryzyka GBS:</a:t>
            </a:r>
          </a:p>
          <a:p>
            <a:pPr lvl="0"/>
            <a:r>
              <a:rPr lang="pl-PL" dirty="0"/>
              <a:t>poród przedwczesny (przed ukończeniem 37 tygodnia ciąży)</a:t>
            </a:r>
          </a:p>
          <a:p>
            <a:pPr lvl="0"/>
            <a:r>
              <a:rPr lang="pl-PL" dirty="0"/>
              <a:t>przedwczesne pęknięcie pęcherza płodowego</a:t>
            </a:r>
          </a:p>
          <a:p>
            <a:pPr lvl="0"/>
            <a:r>
              <a:rPr lang="pl-PL" dirty="0"/>
              <a:t>odpływanie płynu owodniowego ≥ 18 godzin przed porodem</a:t>
            </a:r>
          </a:p>
          <a:p>
            <a:pPr lvl="0"/>
            <a:r>
              <a:rPr lang="pl-PL" dirty="0"/>
              <a:t>gorączka u ciężarnej lub podczas porodu ≥ 38 stopni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7606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Profilaktyka przed porodem siłami natury u pacjentek GBS </a:t>
            </a:r>
            <a:r>
              <a:rPr lang="pl-PL" dirty="0" smtClean="0"/>
              <a:t>(+) – antybiotyki i dawkowanie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677863" y="2966561"/>
          <a:ext cx="8596312" cy="2269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1004"/>
                <a:gridCol w="3091234"/>
                <a:gridCol w="3184074"/>
              </a:tblGrid>
              <a:tr h="288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Antybiotyk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Dawkowanie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Komentarz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Ampicylina (Ampicyllin)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Pierwsza dawka 2 g i.v w momencie rozpoznania porodu, następnie 1g i.v co 4 godziny do zakończenia porodu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Cefazolina (Cefazolin, Biofazolin, Tarfazolin)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Pierwsza dawka 2 g i.v w momencie rozpoznania porodu, następnie 1g i.v co 8 godzin do zakończenia porodu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 przypadku alergii na penicyliny – niskie ryzyko anafilaksji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Klindamycyna (Klimicin, Clindamicin)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Pierwsza dawka 0,9 g i.v w momencie rozpoznania porodu, następnie 0,9 g i.v co 8 godzin do zakończenia porodu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 przypadku ciężkiej alergii na penicyliny lub cefalosporyny– wysokie ryzyko anafilaksji (reakcja natychmiastowa, obrzęk Quinckego, lub wstrząs anafilaktyczny)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Wankomycyna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Pierwsza dawka 1 g i.v w momencie rozpoznania porodu, następnie 1 g i.v co 12 godzin do zakończenia porodu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 przypadku </a:t>
                      </a:r>
                      <a:r>
                        <a:rPr lang="pl-PL" sz="1000" dirty="0" err="1">
                          <a:effectLst/>
                        </a:rPr>
                        <a:t>stwierdzononej</a:t>
                      </a:r>
                      <a:r>
                        <a:rPr lang="pl-PL" sz="1000" dirty="0">
                          <a:effectLst/>
                        </a:rPr>
                        <a:t> oporności GBS na antybiotyki beta </a:t>
                      </a:r>
                      <a:r>
                        <a:rPr lang="pl-PL" sz="1000" dirty="0" err="1">
                          <a:effectLst/>
                        </a:rPr>
                        <a:t>laktamowe</a:t>
                      </a:r>
                      <a:r>
                        <a:rPr lang="pl-PL" sz="1000" dirty="0">
                          <a:effectLst/>
                        </a:rPr>
                        <a:t> lub </a:t>
                      </a:r>
                      <a:r>
                        <a:rPr lang="pl-PL" sz="1000" dirty="0" err="1">
                          <a:effectLst/>
                        </a:rPr>
                        <a:t>klindamycynę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677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Profilaktyka przed porodem cięciem cesarskim u pacjentek GBS </a:t>
            </a:r>
            <a:r>
              <a:rPr lang="pl-PL" dirty="0" smtClean="0"/>
              <a:t>(+)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677863" y="3186906"/>
          <a:ext cx="8596313" cy="198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961"/>
                <a:gridCol w="2682586"/>
                <a:gridCol w="1977548"/>
                <a:gridCol w="2194218"/>
              </a:tblGrid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Antybiotyk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Dawkowanie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Czas, po którym śródoperacyjnie należy zastosować kolejną dawkę antybiotyku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Komentarz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14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Cefazolina (Cefazolin, Tarfazolin, Biofazolin)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 g dożylnie gdy masa ciała pacjenta wynosi do 80 kg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 g dożylnie przy masie ciała powyżej 80 kg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 g dożylnie przy masie ciała powyżej 120 kg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jednorazowo 15-60 min. przed nacięciem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&gt;2 godzin trwania operacji, dawka śródoperacyjna wynosi zawsze 1 g dożylnie 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Podanie kolejnych dawek - maksymalnie 3 dawki cefazoliny 1 g co 8 godzin w pierwszej dobie po zabiegu, gdy: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 obfite krwawienie (&gt;1000 ml)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 konieczność transfuzji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48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Klindamycyna (Klimicin, Clindamycin)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0,9 g i.v jednorazowo we wlewie, do 60 minut przed nacięciem skóry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 przypadku alergii na </a:t>
                      </a:r>
                      <a:r>
                        <a:rPr lang="pl-PL" sz="1000" dirty="0" err="1">
                          <a:effectLst/>
                        </a:rPr>
                        <a:t>cefazolinę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3485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Profilaktyka antybiotykowa zakażeń w przypadku PROM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677863" y="3042761"/>
          <a:ext cx="8596313" cy="21170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961"/>
                <a:gridCol w="2682586"/>
                <a:gridCol w="1977548"/>
                <a:gridCol w="2194218"/>
              </a:tblGrid>
              <a:tr h="288290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Tydzień ciąży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Czas odpływania płynu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Antybiotykoterapia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Komentarz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≤ 34 tydzień ciąży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Bez względu na czas odpływania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 Niezwłocznie wdrożyć antybiotykoterapię na okres 5 dni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Oznaczyć wyjściowe  parametry zapalne (Morfologia z rozmazem, CRP)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&gt;34 tydzień ciąży (34+1) do 37 tydzień ciąży (37+0)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&gt; 18 godzin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&lt; 18 godzin + objawy kliniczne infekcji (gorączka, bóle brzucha, tachykardia)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 Niezwłocznie wdrożyć antybiotykoterapię na okres 5 dni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Oznaczyć wyjściowe  parametry zapalne (Morfologia z rozmazem, CRP)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14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&gt;34 tydzień ciąży (34+1) do 37 tydzień ciąży (37+0)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&lt; 18 godzin  bez objawów infekcji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 Obserwacja bez antybiotykoterapii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 W przypadku wskaźników uogólnionej reakcji zapalnej - wdrożyć antybiotykoterapię na okres 5 dni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Oznaczyć wyjściowe  parametry zapalne (Morfologia z rozmazem, CRP)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247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Profilaktyka antybiotykowa zakażeń w przypadku PROM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278471"/>
              </p:ext>
            </p:extLst>
          </p:nvPr>
        </p:nvGraphicFramePr>
        <p:xfrm>
          <a:off x="759853" y="2356961"/>
          <a:ext cx="8514321" cy="3945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9013"/>
                <a:gridCol w="3091234"/>
                <a:gridCol w="3184074"/>
              </a:tblGrid>
              <a:tr h="288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Antybiotyk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Dawkowanie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Komentarz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Ampicylina  z </a:t>
                      </a:r>
                      <a:r>
                        <a:rPr lang="pl-PL" sz="1000" dirty="0" err="1">
                          <a:effectLst/>
                        </a:rPr>
                        <a:t>sulbaktamem</a:t>
                      </a:r>
                      <a:r>
                        <a:rPr lang="pl-PL" sz="1000" dirty="0">
                          <a:effectLst/>
                        </a:rPr>
                        <a:t> (</a:t>
                      </a:r>
                      <a:r>
                        <a:rPr lang="pl-PL" sz="1000" dirty="0" err="1">
                          <a:effectLst/>
                        </a:rPr>
                        <a:t>Unasyn</a:t>
                      </a:r>
                      <a:r>
                        <a:rPr lang="pl-PL" sz="1000" dirty="0">
                          <a:effectLst/>
                        </a:rPr>
                        <a:t>)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effectLst/>
                        </a:rPr>
                        <a:t>ORAZ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err="1" smtClean="0">
                          <a:effectLst/>
                        </a:rPr>
                        <a:t>Klarytromycyna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1,5 g </a:t>
                      </a:r>
                      <a:r>
                        <a:rPr lang="pl-PL" sz="1000" dirty="0" err="1">
                          <a:effectLst/>
                        </a:rPr>
                        <a:t>i.v</a:t>
                      </a:r>
                      <a:r>
                        <a:rPr lang="pl-PL" sz="1000" dirty="0">
                          <a:effectLst/>
                        </a:rPr>
                        <a:t> co 6 godzin do zakończenia porodu albo maks. przez 5 dni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effectLst/>
                        </a:rPr>
                        <a:t>ORAZ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500 </a:t>
                      </a:r>
                      <a:r>
                        <a:rPr lang="pl-PL" sz="1000" dirty="0">
                          <a:effectLst/>
                        </a:rPr>
                        <a:t>mg </a:t>
                      </a:r>
                      <a:r>
                        <a:rPr lang="pl-PL" sz="1000" dirty="0" err="1">
                          <a:effectLst/>
                        </a:rPr>
                        <a:t>i.v</a:t>
                      </a:r>
                      <a:r>
                        <a:rPr lang="pl-PL" sz="1000" dirty="0">
                          <a:effectLst/>
                        </a:rPr>
                        <a:t> co </a:t>
                      </a:r>
                      <a:r>
                        <a:rPr lang="pl-PL" sz="1000" dirty="0" smtClean="0">
                          <a:effectLst/>
                        </a:rPr>
                        <a:t>12 godzin lub 500 mg </a:t>
                      </a:r>
                      <a:r>
                        <a:rPr lang="pl-PL" sz="1000" dirty="0" err="1" smtClean="0">
                          <a:effectLst/>
                        </a:rPr>
                        <a:t>p.o</a:t>
                      </a:r>
                      <a:r>
                        <a:rPr lang="pl-PL" sz="1000" dirty="0" smtClean="0">
                          <a:effectLst/>
                        </a:rPr>
                        <a:t> co 12 godzin </a:t>
                      </a:r>
                      <a:r>
                        <a:rPr lang="pl-PL" sz="1000" dirty="0">
                          <a:effectLst/>
                        </a:rPr>
                        <a:t>do zakończenia porodu albo maks. przez 5 dni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err="1">
                          <a:effectLst/>
                        </a:rPr>
                        <a:t>Cefuroksym</a:t>
                      </a:r>
                      <a:r>
                        <a:rPr lang="pl-PL" sz="1000" dirty="0">
                          <a:effectLst/>
                        </a:rPr>
                        <a:t> (</a:t>
                      </a:r>
                      <a:r>
                        <a:rPr lang="pl-PL" sz="1000" dirty="0" err="1">
                          <a:effectLst/>
                        </a:rPr>
                        <a:t>Biofuroksym</a:t>
                      </a:r>
                      <a:r>
                        <a:rPr lang="pl-PL" sz="1000" dirty="0">
                          <a:effectLst/>
                        </a:rPr>
                        <a:t>, </a:t>
                      </a:r>
                      <a:r>
                        <a:rPr lang="pl-PL" sz="1000" dirty="0" err="1">
                          <a:effectLst/>
                        </a:rPr>
                        <a:t>Zinacef</a:t>
                      </a:r>
                      <a:r>
                        <a:rPr lang="pl-PL" sz="1000" dirty="0">
                          <a:effectLst/>
                        </a:rPr>
                        <a:t>)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effectLst/>
                        </a:rPr>
                        <a:t>LUB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err="1">
                          <a:effectLst/>
                        </a:rPr>
                        <a:t>Cefuroksym</a:t>
                      </a:r>
                      <a:r>
                        <a:rPr lang="pl-PL" sz="1000" dirty="0">
                          <a:effectLst/>
                        </a:rPr>
                        <a:t> </a:t>
                      </a:r>
                      <a:r>
                        <a:rPr lang="pl-PL" sz="1000" dirty="0" err="1">
                          <a:effectLst/>
                        </a:rPr>
                        <a:t>aksetyl</a:t>
                      </a:r>
                      <a:r>
                        <a:rPr lang="pl-PL" sz="1000" dirty="0">
                          <a:effectLst/>
                        </a:rPr>
                        <a:t> (</a:t>
                      </a:r>
                      <a:r>
                        <a:rPr lang="pl-PL" sz="1000" dirty="0" err="1">
                          <a:effectLst/>
                        </a:rPr>
                        <a:t>Zinnat</a:t>
                      </a:r>
                      <a:r>
                        <a:rPr lang="pl-PL" sz="1000" dirty="0">
                          <a:effectLst/>
                        </a:rPr>
                        <a:t>, </a:t>
                      </a:r>
                      <a:r>
                        <a:rPr lang="pl-PL" sz="1000" dirty="0" err="1">
                          <a:effectLst/>
                        </a:rPr>
                        <a:t>Bioracef</a:t>
                      </a:r>
                      <a:r>
                        <a:rPr lang="pl-PL" sz="1000" dirty="0">
                          <a:effectLst/>
                        </a:rPr>
                        <a:t>)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effectLst/>
                        </a:rPr>
                        <a:t>ORAZ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err="1" smtClean="0">
                          <a:effectLst/>
                        </a:rPr>
                        <a:t>Klarytromycyna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1,5 g </a:t>
                      </a:r>
                      <a:r>
                        <a:rPr lang="pl-PL" sz="1000" dirty="0" err="1">
                          <a:effectLst/>
                        </a:rPr>
                        <a:t>i.v</a:t>
                      </a:r>
                      <a:r>
                        <a:rPr lang="pl-PL" sz="1000" dirty="0">
                          <a:effectLst/>
                        </a:rPr>
                        <a:t> co 8 godzin do zakończenia porodu albo maks. przez 5 dni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effectLst/>
                        </a:rPr>
                        <a:t>LUB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0,5 g </a:t>
                      </a:r>
                      <a:r>
                        <a:rPr lang="pl-PL" sz="1000" dirty="0" err="1">
                          <a:effectLst/>
                        </a:rPr>
                        <a:t>p.o</a:t>
                      </a:r>
                      <a:r>
                        <a:rPr lang="pl-PL" sz="1000" dirty="0">
                          <a:effectLst/>
                        </a:rPr>
                        <a:t> co 12 godzin do zakończenia porodu albo maks. przez 5 dni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effectLst/>
                        </a:rPr>
                        <a:t>ORAZ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500 mg </a:t>
                      </a:r>
                      <a:r>
                        <a:rPr lang="pl-PL" sz="1000" dirty="0" err="1" smtClean="0">
                          <a:effectLst/>
                        </a:rPr>
                        <a:t>i.v</a:t>
                      </a:r>
                      <a:r>
                        <a:rPr lang="pl-PL" sz="1000" dirty="0" smtClean="0">
                          <a:effectLst/>
                        </a:rPr>
                        <a:t> co 12 godzin lub 500 mg </a:t>
                      </a:r>
                      <a:r>
                        <a:rPr lang="pl-PL" sz="1000" dirty="0" err="1" smtClean="0">
                          <a:effectLst/>
                        </a:rPr>
                        <a:t>p.o</a:t>
                      </a:r>
                      <a:r>
                        <a:rPr lang="pl-PL" sz="1000" dirty="0" smtClean="0">
                          <a:effectLst/>
                        </a:rPr>
                        <a:t> co 12 godzin do zakończenia porodu albo maks. przez </a:t>
                      </a:r>
                      <a:r>
                        <a:rPr lang="pl-PL" sz="1000" smtClean="0">
                          <a:effectLst/>
                        </a:rPr>
                        <a:t>5 dni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 przypadku alergii na penicyliny – niskie ryzyko anafilaksji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err="1">
                          <a:effectLst/>
                        </a:rPr>
                        <a:t>Gentamycyna</a:t>
                      </a:r>
                      <a:r>
                        <a:rPr lang="pl-PL" sz="1000" dirty="0">
                          <a:effectLst/>
                        </a:rPr>
                        <a:t> (</a:t>
                      </a:r>
                      <a:r>
                        <a:rPr lang="pl-PL" sz="1000" dirty="0" err="1">
                          <a:effectLst/>
                        </a:rPr>
                        <a:t>Gentamycin</a:t>
                      </a:r>
                      <a:r>
                        <a:rPr lang="pl-PL" sz="1000" dirty="0">
                          <a:effectLst/>
                        </a:rPr>
                        <a:t>)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000" dirty="0">
                          <a:effectLst/>
                        </a:rPr>
                        <a:t>ORAZ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err="1" smtClean="0">
                          <a:effectLst/>
                        </a:rPr>
                        <a:t>Klarytromycyna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3-5 mg/kg </a:t>
                      </a:r>
                      <a:r>
                        <a:rPr lang="pl-PL" sz="1000" dirty="0" err="1">
                          <a:effectLst/>
                        </a:rPr>
                        <a:t>m.ciała</a:t>
                      </a:r>
                      <a:r>
                        <a:rPr lang="pl-PL" sz="1000" dirty="0">
                          <a:effectLst/>
                        </a:rPr>
                        <a:t> w jednej dawce dobowej do zakończenia porodu albo maks. przez 5 dni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500 mg </a:t>
                      </a:r>
                      <a:r>
                        <a:rPr lang="pl-PL" sz="1000" dirty="0" err="1" smtClean="0">
                          <a:effectLst/>
                        </a:rPr>
                        <a:t>i.v</a:t>
                      </a:r>
                      <a:r>
                        <a:rPr lang="pl-PL" sz="1000" dirty="0" smtClean="0">
                          <a:effectLst/>
                        </a:rPr>
                        <a:t> co 12 godzin lub 500 mg </a:t>
                      </a:r>
                      <a:r>
                        <a:rPr lang="pl-PL" sz="1000" dirty="0" err="1" smtClean="0">
                          <a:effectLst/>
                        </a:rPr>
                        <a:t>p.o</a:t>
                      </a:r>
                      <a:r>
                        <a:rPr lang="pl-PL" sz="1000" dirty="0" smtClean="0">
                          <a:effectLst/>
                        </a:rPr>
                        <a:t> co 12 godzin do zakończenia porodu albo maks. przez 5 dni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 przypadku ciężkiej alergii na penicyliny lub </a:t>
                      </a:r>
                      <a:r>
                        <a:rPr lang="pl-PL" sz="1000" dirty="0" err="1">
                          <a:effectLst/>
                        </a:rPr>
                        <a:t>cefalosporyny</a:t>
                      </a:r>
                      <a:r>
                        <a:rPr lang="pl-PL" sz="1000" dirty="0">
                          <a:effectLst/>
                        </a:rPr>
                        <a:t>– wysokie ryzyko anafilaksji (reakcja natychmiastowa, obrzęk </a:t>
                      </a:r>
                      <a:r>
                        <a:rPr lang="pl-PL" sz="1000" dirty="0" err="1">
                          <a:effectLst/>
                        </a:rPr>
                        <a:t>Quinckego</a:t>
                      </a:r>
                      <a:r>
                        <a:rPr lang="pl-PL" sz="1000" dirty="0">
                          <a:effectLst/>
                        </a:rPr>
                        <a:t>, lub wstrząs anafilaktyczny)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288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204" y="1930400"/>
            <a:ext cx="5905500" cy="3105150"/>
          </a:xfrm>
        </p:spPr>
      </p:pic>
    </p:spTree>
    <p:extLst>
      <p:ext uri="{BB962C8B-B14F-4D97-AF65-F5344CB8AC3E}">
        <p14:creationId xmlns:p14="http://schemas.microsoft.com/office/powerpoint/2010/main" val="249933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Profilaktyka okołooperacyjna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Celem – zminimalizowanie ryzyka wystąpienia zakażenia miejsca operowanego</a:t>
            </a:r>
          </a:p>
          <a:p>
            <a:r>
              <a:rPr lang="pl-PL" dirty="0"/>
              <a:t>P</a:t>
            </a:r>
            <a:r>
              <a:rPr lang="pl-PL" dirty="0" smtClean="0"/>
              <a:t>olega </a:t>
            </a:r>
            <a:r>
              <a:rPr lang="pl-PL" dirty="0"/>
              <a:t>na krótkotrwałym podaniu choremu antybiotyku bezpośrednio przed zabiegiem - podczas indukcji znieczulenia, przed nacięciem skóry w celu zmniejszenia śródoperacyjnej kontaminacji drobnoustrojami pochodzącymi z najbliższego otoczenia rany </a:t>
            </a:r>
            <a:endParaRPr lang="pl-PL" dirty="0" smtClean="0"/>
          </a:p>
          <a:p>
            <a:r>
              <a:rPr lang="pl-PL" dirty="0" smtClean="0"/>
              <a:t>Dotyczy</a:t>
            </a:r>
          </a:p>
          <a:p>
            <a:pPr marL="0" indent="0" fontAlgn="t">
              <a:buNone/>
            </a:pPr>
            <a:r>
              <a:rPr lang="pl-PL" dirty="0" smtClean="0"/>
              <a:t>- Lekarzy</a:t>
            </a:r>
            <a:r>
              <a:rPr lang="pl-PL" dirty="0"/>
              <a:t>,</a:t>
            </a:r>
          </a:p>
          <a:p>
            <a:pPr marL="0" indent="0" fontAlgn="t">
              <a:buNone/>
            </a:pPr>
            <a:r>
              <a:rPr lang="pl-PL" dirty="0" smtClean="0"/>
              <a:t>- Pielęgniarek/Położnych,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838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Podział ran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Rana czysta</a:t>
            </a:r>
            <a:r>
              <a:rPr lang="pl-PL" dirty="0"/>
              <a:t> - zabieg planowy; rana pierwotnie zamknięta; bez urazu, bez cech zakażenia i procesu zapalnego w polu operacyjnym, bez naruszenia przewodu pokarmowego, dróg moczowo-płciowych, dróg oddechowych, jamy ustnej i gardła; bez złamania zasad aseptyki. Ryzyko zakażenia - &lt; 2%. </a:t>
            </a:r>
          </a:p>
          <a:p>
            <a:r>
              <a:rPr lang="pl-PL" b="1" dirty="0" smtClean="0"/>
              <a:t>Rana </a:t>
            </a:r>
            <a:r>
              <a:rPr lang="pl-PL" b="1" dirty="0"/>
              <a:t>czysta-skażona</a:t>
            </a:r>
            <a:r>
              <a:rPr lang="pl-PL" dirty="0"/>
              <a:t> Zabieg z kontrolowanym otwarciem dróg moczowych, dróg oddechowych, przewodu pokarmowego, bez wyraźnej kontaminacji ich treścią; zabiegi na drogach żółciowych bez cech ich zakażenia; zabiegi z dostępem przez błonę śluzową jamy ustnej i gardła; zabiegi czyste, wykonywane w trybie pilnym; reoperacja w ciągu 7 dni po zabiegu czystym; uraz tępy.  Ryzyko zakażenia &lt; 10% </a:t>
            </a:r>
          </a:p>
        </p:txBody>
      </p:sp>
    </p:spTree>
    <p:extLst>
      <p:ext uri="{BB962C8B-B14F-4D97-AF65-F5344CB8AC3E}">
        <p14:creationId xmlns:p14="http://schemas.microsoft.com/office/powerpoint/2010/main" val="111409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Podział ran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Rana skażona</a:t>
            </a:r>
            <a:r>
              <a:rPr lang="pl-PL" dirty="0"/>
              <a:t> Otwarta rana pourazowa; zabieg wykonany z naruszeniem zasad aseptyki; proces zapalny inny niż zakażenie w polu operacyjnym; penetrujący uraz w czasie &lt; 4 godz. od zabiegu; przewlekła rana do pokrycia przeszczepem. Ryzyko zakażenia 20%</a:t>
            </a:r>
          </a:p>
          <a:p>
            <a:r>
              <a:rPr lang="pl-PL" b="1" dirty="0"/>
              <a:t>Rana brudna</a:t>
            </a:r>
            <a:r>
              <a:rPr lang="pl-PL" dirty="0"/>
              <a:t> Penetrujący uraz &gt; 4 godz. od zabiegu; zabiegi wykonywane na tkance martwiczej; w polu operacyjnym cechy zakażenia; przedoperacyjna perforacja przewodu pokarmowego, dróg żółciowych, dróg oddechowych. Ryzyko zakażenia - 40%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5446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Profilaktyka okołooperacyjna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l-PL" dirty="0"/>
              <a:t>Profilaktyka około zabiegowa dotyczy wybranych zabiegów w polu czystym lub czystym-skażonym. </a:t>
            </a:r>
          </a:p>
          <a:p>
            <a:pPr lvl="0"/>
            <a:r>
              <a:rPr lang="pl-PL" dirty="0"/>
              <a:t>Celem profilaktyki antybiotykowej w zabiegach jest zapobieganie zakażeniom miejsca operowanego.</a:t>
            </a:r>
          </a:p>
          <a:p>
            <a:pPr lvl="0"/>
            <a:r>
              <a:rPr lang="pl-PL" dirty="0"/>
              <a:t>Rany skażone i brudne wymagają leczenia antybiotykiem, nie profilaktyki.</a:t>
            </a:r>
          </a:p>
          <a:p>
            <a:pPr lvl="0"/>
            <a:r>
              <a:rPr lang="pl-PL" dirty="0"/>
              <a:t>Stosowanie antybiotyku dodatkowo jako profilaktyka okołooperacyjne nie jest konieczne u pacjentów w trakcie leczenia antybiotykiem, który jest aktywny wobec drobnoustrojów mogących powodować zakażenia miejsca </a:t>
            </a:r>
            <a:r>
              <a:rPr lang="pl-PL" dirty="0" smtClean="0"/>
              <a:t>operowanego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4288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Profilaktyka okołooperacyjna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Jeśli ocena czystości pola operacyjnego przed zabiegiem nie pokrywa się z oceną czystości pola operowanego w trakcie zabiegu, możliwe jest zlecenie wczesnej terapii antybiotykowej przez operatora.  </a:t>
            </a:r>
          </a:p>
          <a:p>
            <a:pPr lvl="0"/>
            <a:r>
              <a:rPr lang="pl-PL" dirty="0"/>
              <a:t>Terapeutyczne stężenie leku w tkankach powinno się utrzymywać aż do zamknięcia rany chirurgicznej. W przypadku przedłużającego się zabiegu operacyjnego lub zastosowania preparatu o krótkim okresie półtrwania może zaistnieć potrzeba podania kolejnej dawki leku w trakcie operacji. Rozpoczynanie profilaktyki dożylnej przed okresem okołooperacyjnym nie przynosi natomiast żadnych korzyści.</a:t>
            </a:r>
          </a:p>
          <a:p>
            <a:r>
              <a:rPr lang="pl-PL" dirty="0"/>
              <a:t>Dawka musi być dostosowana do masy ciała pacjenta i podana w optymalnym czasie dla osiągnięcia maksymalnego stężenia terapeutycznego podczas zabiegu (zwykle około 60 minut przed zabiegiem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284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Profilaktyka okołooperacyjna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l-PL" dirty="0"/>
              <a:t> Skuteczność zapobiegania zakażeniu miejsca operowanego zależy od czasu, jaki upłynął między podaniem antybiotyku, a nacięciem powłok.</a:t>
            </a:r>
          </a:p>
          <a:p>
            <a:pPr lvl="0"/>
            <a:r>
              <a:rPr lang="pl-PL" b="1" dirty="0"/>
              <a:t> </a:t>
            </a:r>
            <a:r>
              <a:rPr lang="pl-PL" b="1" dirty="0" err="1"/>
              <a:t>Cefazolina</a:t>
            </a:r>
            <a:r>
              <a:rPr lang="pl-PL" dirty="0"/>
              <a:t> jest antybiotykiem z wyboru dla większości zabiegów prowadzonych z nacięciem powłok skórnych </a:t>
            </a:r>
          </a:p>
          <a:p>
            <a:pPr lvl="0"/>
            <a:r>
              <a:rPr lang="pl-PL" dirty="0"/>
              <a:t> Jeżeli wykonywany jest zabieg, w którym powikłania infekcyjne są powodowane przede wszystkim przez MRSA, należy podać </a:t>
            </a:r>
            <a:r>
              <a:rPr lang="pl-PL" dirty="0" err="1"/>
              <a:t>glikopeptyd</a:t>
            </a:r>
            <a:r>
              <a:rPr lang="pl-PL" dirty="0"/>
              <a:t> (wankomycynę) lub </a:t>
            </a:r>
            <a:r>
              <a:rPr lang="pl-PL" dirty="0" err="1"/>
              <a:t>klindamycynę</a:t>
            </a:r>
            <a:r>
              <a:rPr lang="pl-PL" dirty="0"/>
              <a:t>; jeżeli infekcje powoduje flora mieszana należy podać </a:t>
            </a:r>
            <a:r>
              <a:rPr lang="pl-PL" dirty="0" err="1"/>
              <a:t>fluorochinolon</a:t>
            </a:r>
            <a:r>
              <a:rPr lang="pl-PL" dirty="0"/>
              <a:t> z </a:t>
            </a:r>
            <a:r>
              <a:rPr lang="pl-PL" dirty="0" err="1"/>
              <a:t>metronidazolem</a:t>
            </a:r>
            <a:r>
              <a:rPr lang="pl-PL" dirty="0"/>
              <a:t>.</a:t>
            </a:r>
          </a:p>
          <a:p>
            <a:pPr lvl="0"/>
            <a:r>
              <a:rPr lang="pl-PL" dirty="0"/>
              <a:t>Inne antybiotyki niż </a:t>
            </a:r>
            <a:r>
              <a:rPr lang="pl-PL" dirty="0" err="1"/>
              <a:t>cefazolina</a:t>
            </a:r>
            <a:r>
              <a:rPr lang="pl-PL" dirty="0"/>
              <a:t> stosowane są przede wszystkim w zabiegach z dostępem przez błony śluzowe oraz u pacjentów uczulonych na antybiotyki beta-</a:t>
            </a:r>
            <a:r>
              <a:rPr lang="pl-PL" dirty="0" err="1"/>
              <a:t>laktamowe</a:t>
            </a:r>
            <a:endParaRPr lang="pl-PL" dirty="0"/>
          </a:p>
          <a:p>
            <a:pPr lvl="0"/>
            <a:r>
              <a:rPr lang="pl-PL" dirty="0"/>
              <a:t>U pacjentów z nadwrażliwością na antybiotyki beta-</a:t>
            </a:r>
            <a:r>
              <a:rPr lang="pl-PL" dirty="0" err="1"/>
              <a:t>laktamowe</a:t>
            </a:r>
            <a:r>
              <a:rPr lang="pl-PL" dirty="0"/>
              <a:t> w wywiadzie polecane jest zastosowanie</a:t>
            </a:r>
            <a:r>
              <a:rPr lang="pl-PL" b="1" dirty="0"/>
              <a:t> </a:t>
            </a:r>
            <a:r>
              <a:rPr lang="pl-PL" b="1" dirty="0" err="1"/>
              <a:t>klindamycyny</a:t>
            </a:r>
            <a:r>
              <a:rPr lang="pl-PL" b="1" dirty="0"/>
              <a:t>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6599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Profilaktyka okołooperacyjna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t">
              <a:buNone/>
            </a:pPr>
            <a:r>
              <a:rPr lang="pl-PL" b="1" dirty="0"/>
              <a:t>Nazwy antybiotyków stosowanych w profilaktyce </a:t>
            </a:r>
            <a:r>
              <a:rPr lang="pl-PL" b="1" dirty="0" err="1"/>
              <a:t>okołozabiegowej</a:t>
            </a:r>
            <a:endParaRPr lang="pl-PL" dirty="0"/>
          </a:p>
          <a:p>
            <a:pPr lvl="0"/>
            <a:r>
              <a:rPr lang="pl-PL" dirty="0" err="1"/>
              <a:t>Cefazolina</a:t>
            </a:r>
            <a:r>
              <a:rPr lang="pl-PL" dirty="0"/>
              <a:t> – </a:t>
            </a:r>
            <a:r>
              <a:rPr lang="pl-PL" b="1" dirty="0" err="1"/>
              <a:t>Tarfazolin</a:t>
            </a:r>
            <a:r>
              <a:rPr lang="pl-PL" b="1" dirty="0"/>
              <a:t>, </a:t>
            </a:r>
            <a:r>
              <a:rPr lang="pl-PL" b="1" dirty="0" err="1"/>
              <a:t>Biofazolin</a:t>
            </a:r>
            <a:endParaRPr lang="pl-PL" dirty="0"/>
          </a:p>
          <a:p>
            <a:pPr lvl="0"/>
            <a:r>
              <a:rPr lang="pl-PL" dirty="0" err="1"/>
              <a:t>Klindamycyna</a:t>
            </a:r>
            <a:r>
              <a:rPr lang="pl-PL" dirty="0"/>
              <a:t> – </a:t>
            </a:r>
            <a:r>
              <a:rPr lang="pl-PL" b="1" dirty="0" err="1"/>
              <a:t>Klimicin</a:t>
            </a:r>
            <a:r>
              <a:rPr lang="pl-PL" b="1" dirty="0"/>
              <a:t>, </a:t>
            </a:r>
            <a:r>
              <a:rPr lang="pl-PL" b="1" dirty="0" err="1"/>
              <a:t>Clindamycin</a:t>
            </a:r>
            <a:endParaRPr lang="pl-PL" dirty="0"/>
          </a:p>
          <a:p>
            <a:pPr lvl="0"/>
            <a:r>
              <a:rPr lang="pl-PL" dirty="0"/>
              <a:t>Wankomycyna – </a:t>
            </a:r>
            <a:r>
              <a:rPr lang="pl-PL" b="1" dirty="0" err="1"/>
              <a:t>Edicin</a:t>
            </a:r>
            <a:r>
              <a:rPr lang="pl-PL" b="1" dirty="0"/>
              <a:t>, </a:t>
            </a:r>
            <a:r>
              <a:rPr lang="pl-PL" b="1" dirty="0" err="1"/>
              <a:t>Vancomycin</a:t>
            </a:r>
            <a:endParaRPr lang="pl-PL" dirty="0"/>
          </a:p>
          <a:p>
            <a:pPr lvl="0"/>
            <a:r>
              <a:rPr lang="pl-PL" dirty="0" err="1"/>
              <a:t>Metronidazol</a:t>
            </a:r>
            <a:r>
              <a:rPr lang="pl-PL" dirty="0"/>
              <a:t> – </a:t>
            </a:r>
            <a:r>
              <a:rPr lang="pl-PL" b="1" dirty="0" err="1" smtClean="0"/>
              <a:t>Metronidazol</a:t>
            </a:r>
            <a:endParaRPr lang="pl-PL" b="1" dirty="0" smtClean="0"/>
          </a:p>
          <a:p>
            <a:r>
              <a:rPr lang="pl-PL" dirty="0" err="1"/>
              <a:t>Ciprofloksacyna</a:t>
            </a:r>
            <a:r>
              <a:rPr lang="pl-PL" dirty="0"/>
              <a:t> – </a:t>
            </a:r>
            <a:r>
              <a:rPr lang="pl-PL" b="1" dirty="0" err="1"/>
              <a:t>Cipronex</a:t>
            </a:r>
            <a:r>
              <a:rPr lang="pl-PL" b="1" dirty="0"/>
              <a:t>, </a:t>
            </a:r>
            <a:r>
              <a:rPr lang="pl-PL" b="1" dirty="0" err="1"/>
              <a:t>Ciprinol</a:t>
            </a:r>
            <a:endParaRPr lang="pl-PL" dirty="0"/>
          </a:p>
          <a:p>
            <a:pPr marL="0" lv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1417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Profilaktyka </a:t>
            </a:r>
            <a:r>
              <a:rPr lang="pl-PL" dirty="0" err="1" smtClean="0"/>
              <a:t>okołoperacyjna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927630"/>
              </p:ext>
            </p:extLst>
          </p:nvPr>
        </p:nvGraphicFramePr>
        <p:xfrm>
          <a:off x="677863" y="2729706"/>
          <a:ext cx="8596312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3201"/>
                <a:gridCol w="2824748"/>
                <a:gridCol w="2578894"/>
                <a:gridCol w="1889469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Antybiotyk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Dawkowanie u pacjentów dorosłych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Czas, po którym śródoperacyjnie należy zastosować kolejną dawkę antybiotyku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Komentarz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Cefazolina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 g dożylnie gdy masa ciała pacjenta wynosi do 80 kg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 g dożylnie przy masie ciała powyżej 80 kg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 g dożylnie przy masie ciała powyżej 120 kg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&gt;2 godzin od rozpoczęcia operacji,  dawka śródoperacyjna wynosi zawsze 1 g dożylnie bez względu na masę ciała pacjenta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Cefuroksym 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1,5 g dożylnie 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3-4 godziny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Klindamycyna 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 900 mg dożylnie 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6 godzin 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Wankomycyna 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 g dożylnie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6-12 godzin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Wankomycynę można zastosować w profilaktyce wtedy gdy u chorego jest duże ryzyko zakażenia gronkowcami opornymi na metycylinę (MRSA)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Metronidazol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15 mg/kg masy ciała podawany we wlewie dożylnym trwającym 30-60 minut, podawany w taki sposób aby wlew zakończyć na godzinę przed zabiegiem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6-10 godzin; 7,5 mg/kg masy ciała</a:t>
                      </a:r>
                      <a:endParaRPr lang="pl-PL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Pooperacyjnie - 6-10 godzin; 7,5 mg/kg masy ciała</a:t>
                      </a:r>
                      <a:endParaRPr lang="pl-PL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58264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1602</Words>
  <Application>Microsoft Office PowerPoint</Application>
  <PresentationFormat>Panoramiczny</PresentationFormat>
  <Paragraphs>175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4" baseType="lpstr">
      <vt:lpstr>Arial</vt:lpstr>
      <vt:lpstr>Times</vt:lpstr>
      <vt:lpstr>Times New Roman</vt:lpstr>
      <vt:lpstr>Trebuchet MS</vt:lpstr>
      <vt:lpstr>Wingdings 3</vt:lpstr>
      <vt:lpstr>Faseta</vt:lpstr>
      <vt:lpstr>ANTYBIOTYKOWA PROFILAKTYKA OKOŁOOPERACYJNA I OKOŁOPORODOWA</vt:lpstr>
      <vt:lpstr>Profilaktyka okołooperacyjna </vt:lpstr>
      <vt:lpstr>Podział ran</vt:lpstr>
      <vt:lpstr>Podział ran</vt:lpstr>
      <vt:lpstr>Profilaktyka okołooperacyjna</vt:lpstr>
      <vt:lpstr>Profilaktyka okołooperacyjna</vt:lpstr>
      <vt:lpstr>Profilaktyka okołooperacyjna</vt:lpstr>
      <vt:lpstr>Profilaktyka okołooperacyjna</vt:lpstr>
      <vt:lpstr>Profilaktyka okołoperacyjna</vt:lpstr>
      <vt:lpstr>Prezentacja programu PowerPoint</vt:lpstr>
      <vt:lpstr>Profilaktyka okołoperacyjna</vt:lpstr>
      <vt:lpstr>Profilaktyka okołoporodowa</vt:lpstr>
      <vt:lpstr>Profilaktyka przed porodem siłami natury u pacjentek GBS (+) </vt:lpstr>
      <vt:lpstr>Profilaktyka przed porodem siłami natury u pacjentek GBS (+) – antybiotyki i dawkowanie </vt:lpstr>
      <vt:lpstr>Profilaktyka przed porodem cięciem cesarskim u pacjentek GBS (+)</vt:lpstr>
      <vt:lpstr>Profilaktyka antybiotykowa zakażeń w przypadku PROM </vt:lpstr>
      <vt:lpstr>Profilaktyka antybiotykowa zakażeń w przypadku PROM 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ANTYBIOTYKOWA PROFILAKTYKA OKOŁOOPERACYJNA I OKOŁOPORODOWA</dc:title>
  <dc:creator>Karolina</dc:creator>
  <cp:lastModifiedBy>Karolina</cp:lastModifiedBy>
  <cp:revision>6</cp:revision>
  <dcterms:created xsi:type="dcterms:W3CDTF">2018-10-28T09:51:02Z</dcterms:created>
  <dcterms:modified xsi:type="dcterms:W3CDTF">2018-10-28T10:32:36Z</dcterms:modified>
</cp:coreProperties>
</file>